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615" r:id="rId2"/>
    <p:sldId id="626" r:id="rId3"/>
    <p:sldId id="625" r:id="rId4"/>
    <p:sldId id="629" r:id="rId5"/>
    <p:sldId id="627" r:id="rId6"/>
    <p:sldId id="628" r:id="rId7"/>
    <p:sldId id="630" r:id="rId8"/>
    <p:sldId id="631" r:id="rId9"/>
    <p:sldId id="632" r:id="rId10"/>
    <p:sldId id="645" r:id="rId11"/>
    <p:sldId id="633" r:id="rId12"/>
    <p:sldId id="643" r:id="rId13"/>
    <p:sldId id="644" r:id="rId14"/>
    <p:sldId id="646" r:id="rId15"/>
    <p:sldId id="649" r:id="rId16"/>
    <p:sldId id="650" r:id="rId17"/>
    <p:sldId id="651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52" r:id="rId28"/>
    <p:sldId id="653" r:id="rId29"/>
    <p:sldId id="654" r:id="rId30"/>
    <p:sldId id="655" r:id="rId31"/>
  </p:sldIdLst>
  <p:sldSz cx="9144000" cy="6858000" type="screen4x3"/>
  <p:notesSz cx="6865938" cy="99980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70AD47"/>
    <a:srgbClr val="3333FF"/>
    <a:srgbClr val="4545FF"/>
    <a:srgbClr val="0033CC"/>
    <a:srgbClr val="3366CC"/>
    <a:srgbClr val="0000FF"/>
    <a:srgbClr val="4F4F4F"/>
    <a:srgbClr val="0033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0" autoAdjust="0"/>
    <p:restoredTop sz="89872" autoAdjust="0"/>
  </p:normalViewPr>
  <p:slideViewPr>
    <p:cSldViewPr>
      <p:cViewPr varScale="1">
        <p:scale>
          <a:sx n="107" d="100"/>
          <a:sy n="107" d="100"/>
        </p:scale>
        <p:origin x="2124" y="45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689" y="3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r">
              <a:defRPr sz="1200"/>
            </a:lvl1pPr>
          </a:lstStyle>
          <a:p>
            <a:fld id="{0701E38F-D71B-4628-B377-F26FA834EB07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96347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689" y="9496347"/>
            <a:ext cx="2975663" cy="500142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r">
              <a:defRPr sz="1200"/>
            </a:lvl1pPr>
          </a:lstStyle>
          <a:p>
            <a:fld id="{EE566A07-10C8-48AB-AB10-C055AAB06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1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/>
          <a:lstStyle>
            <a:lvl1pPr algn="r">
              <a:defRPr sz="1200"/>
            </a:lvl1pPr>
          </a:lstStyle>
          <a:p>
            <a:fld id="{BC75A1C1-99F9-4ED1-B968-97F8F766565C}" type="datetimeFigureOut">
              <a:rPr lang="ko-KR" altLang="en-US" smtClean="0"/>
              <a:pPr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9300"/>
            <a:ext cx="4995862" cy="3746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9" tIns="45725" rIns="91449" bIns="457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749087"/>
            <a:ext cx="5492750" cy="4499134"/>
          </a:xfrm>
          <a:prstGeom prst="rect">
            <a:avLst/>
          </a:prstGeom>
        </p:spPr>
        <p:txBody>
          <a:bodyPr vert="horz" lIns="91449" tIns="45725" rIns="91449" bIns="4572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8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8"/>
            <a:ext cx="2975240" cy="499904"/>
          </a:xfrm>
          <a:prstGeom prst="rect">
            <a:avLst/>
          </a:prstGeom>
        </p:spPr>
        <p:txBody>
          <a:bodyPr vert="horz" lIns="91449" tIns="45725" rIns="91449" bIns="45725" rtlCol="0" anchor="b"/>
          <a:lstStyle>
            <a:lvl1pPr algn="r">
              <a:defRPr sz="1200"/>
            </a:lvl1pPr>
          </a:lstStyle>
          <a:p>
            <a:fld id="{2925679C-3CF1-4175-AC10-4B4E045DB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3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" y="0"/>
            <a:ext cx="9144000" cy="6858001"/>
            <a:chOff x="1" y="0"/>
            <a:chExt cx="9144000" cy="6858001"/>
          </a:xfrm>
        </p:grpSpPr>
        <p:sp>
          <p:nvSpPr>
            <p:cNvPr id="15363" name="Rectangle 3"/>
            <p:cNvSpPr>
              <a:spLocks noChangeArrowheads="1"/>
            </p:cNvSpPr>
            <p:nvPr userDrawn="1"/>
          </p:nvSpPr>
          <p:spPr bwMode="hidden">
            <a:xfrm>
              <a:off x="1" y="0"/>
              <a:ext cx="3491879" cy="6858001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4" name="Rectangle 4"/>
            <p:cNvSpPr>
              <a:spLocks noChangeArrowheads="1"/>
            </p:cNvSpPr>
            <p:nvPr/>
          </p:nvSpPr>
          <p:spPr bwMode="hidden">
            <a:xfrm>
              <a:off x="1716088" y="1690688"/>
              <a:ext cx="7427913" cy="25336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6" name="Rectangle 6"/>
            <p:cNvSpPr>
              <a:spLocks noChangeArrowheads="1"/>
            </p:cNvSpPr>
            <p:nvPr userDrawn="1"/>
          </p:nvSpPr>
          <p:spPr bwMode="auto">
            <a:xfrm>
              <a:off x="573088" y="3582988"/>
              <a:ext cx="576263" cy="6413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7" name="Rectangle 7"/>
            <p:cNvSpPr>
              <a:spLocks noChangeArrowheads="1"/>
            </p:cNvSpPr>
            <p:nvPr userDrawn="1"/>
          </p:nvSpPr>
          <p:spPr bwMode="auto">
            <a:xfrm>
              <a:off x="1716089" y="1690688"/>
              <a:ext cx="577056" cy="64293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69" name="Rectangle 9"/>
            <p:cNvSpPr>
              <a:spLocks noChangeArrowheads="1"/>
            </p:cNvSpPr>
            <p:nvPr userDrawn="1"/>
          </p:nvSpPr>
          <p:spPr bwMode="auto">
            <a:xfrm>
              <a:off x="1141413" y="3582988"/>
              <a:ext cx="584200" cy="6413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0" name="Rectangle 10"/>
            <p:cNvSpPr>
              <a:spLocks noChangeArrowheads="1"/>
            </p:cNvSpPr>
            <p:nvPr userDrawn="1"/>
          </p:nvSpPr>
          <p:spPr bwMode="auto">
            <a:xfrm>
              <a:off x="2293143" y="1690688"/>
              <a:ext cx="573881" cy="64293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1" name="Rectangle 11"/>
            <p:cNvSpPr>
              <a:spLocks noChangeArrowheads="1"/>
            </p:cNvSpPr>
            <p:nvPr userDrawn="1"/>
          </p:nvSpPr>
          <p:spPr bwMode="auto">
            <a:xfrm>
              <a:off x="1141413" y="2333625"/>
              <a:ext cx="575468" cy="6238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3" name="Rectangle 13"/>
            <p:cNvSpPr>
              <a:spLocks noChangeArrowheads="1"/>
            </p:cNvSpPr>
            <p:nvPr userDrawn="1"/>
          </p:nvSpPr>
          <p:spPr bwMode="auto">
            <a:xfrm>
              <a:off x="1716088" y="2333625"/>
              <a:ext cx="577055" cy="61436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4" name="Rectangle 14"/>
            <p:cNvSpPr>
              <a:spLocks noChangeArrowheads="1"/>
            </p:cNvSpPr>
            <p:nvPr userDrawn="1"/>
          </p:nvSpPr>
          <p:spPr bwMode="auto">
            <a:xfrm>
              <a:off x="573088" y="2947988"/>
              <a:ext cx="576263" cy="64452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5375" name="Rectangle 15"/>
            <p:cNvSpPr>
              <a:spLocks noChangeArrowheads="1"/>
            </p:cNvSpPr>
            <p:nvPr userDrawn="1"/>
          </p:nvSpPr>
          <p:spPr bwMode="auto">
            <a:xfrm>
              <a:off x="1141413" y="2947988"/>
              <a:ext cx="575468" cy="64452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5150" y="1715317"/>
              <a:ext cx="576263" cy="6183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561975" y="1715316"/>
              <a:ext cx="295275" cy="3103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561976" y="2023309"/>
              <a:ext cx="289322" cy="31031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851298" y="1715316"/>
              <a:ext cx="289322" cy="310316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47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09575" y="299923"/>
            <a:ext cx="8290288" cy="102412"/>
            <a:chOff x="409575" y="212141"/>
            <a:chExt cx="8290288" cy="153620"/>
          </a:xfrm>
        </p:grpSpPr>
        <p:sp>
          <p:nvSpPr>
            <p:cNvPr id="14342" name="Rectangle 6"/>
            <p:cNvSpPr>
              <a:spLocks noChangeArrowheads="1"/>
            </p:cNvSpPr>
            <p:nvPr/>
          </p:nvSpPr>
          <p:spPr bwMode="auto">
            <a:xfrm>
              <a:off x="412750" y="212141"/>
              <a:ext cx="8287113" cy="153620"/>
            </a:xfrm>
            <a:prstGeom prst="rect">
              <a:avLst/>
            </a:prstGeom>
            <a:gradFill flip="none" rotWithShape="1">
              <a:gsLst>
                <a:gs pos="10000">
                  <a:schemeClr val="bg1"/>
                </a:gs>
                <a:gs pos="45000">
                  <a:schemeClr val="bg2">
                    <a:lumMod val="40000"/>
                    <a:lumOff val="60000"/>
                  </a:schemeClr>
                </a:gs>
                <a:gs pos="85000">
                  <a:schemeClr val="bg2">
                    <a:lumMod val="75000"/>
                  </a:schemeClr>
                </a:gs>
                <a:gs pos="69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grpSp>
          <p:nvGrpSpPr>
            <p:cNvPr id="4" name="그룹 3"/>
            <p:cNvGrpSpPr/>
            <p:nvPr userDrawn="1"/>
          </p:nvGrpSpPr>
          <p:grpSpPr>
            <a:xfrm>
              <a:off x="409575" y="212141"/>
              <a:ext cx="277813" cy="153620"/>
              <a:chOff x="409575" y="200025"/>
              <a:chExt cx="277813" cy="180975"/>
            </a:xfrm>
          </p:grpSpPr>
          <p:sp>
            <p:nvSpPr>
              <p:cNvPr id="14343" name="Rectangle 7"/>
              <p:cNvSpPr>
                <a:spLocks noChangeArrowheads="1"/>
              </p:cNvSpPr>
              <p:nvPr/>
            </p:nvSpPr>
            <p:spPr bwMode="auto">
              <a:xfrm>
                <a:off x="409575" y="200025"/>
                <a:ext cx="138113" cy="93103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hlink"/>
                  </a:solidFill>
                  <a:latin typeface="Arial" charset="0"/>
                </a:endParaRPr>
              </a:p>
            </p:txBody>
          </p:sp>
          <p:sp>
            <p:nvSpPr>
              <p:cNvPr id="14345" name="Rectangle 9"/>
              <p:cNvSpPr>
                <a:spLocks noChangeArrowheads="1"/>
              </p:cNvSpPr>
              <p:nvPr/>
            </p:nvSpPr>
            <p:spPr bwMode="auto">
              <a:xfrm>
                <a:off x="547688" y="200025"/>
                <a:ext cx="139700" cy="93103"/>
              </a:xfrm>
              <a:prstGeom prst="rect">
                <a:avLst/>
              </a:prstGeom>
              <a:solidFill>
                <a:srgbClr val="00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accent2"/>
                  </a:solidFill>
                  <a:latin typeface="Arial" charset="0"/>
                </a:endParaRPr>
              </a:p>
            </p:txBody>
          </p:sp>
          <p:sp>
            <p:nvSpPr>
              <p:cNvPr id="14348" name="Rectangle 12"/>
              <p:cNvSpPr>
                <a:spLocks noChangeArrowheads="1"/>
              </p:cNvSpPr>
              <p:nvPr/>
            </p:nvSpPr>
            <p:spPr bwMode="auto">
              <a:xfrm>
                <a:off x="409575" y="289990"/>
                <a:ext cx="138113" cy="91010"/>
              </a:xfrm>
              <a:prstGeom prst="rect">
                <a:avLst/>
              </a:prstGeom>
              <a:solidFill>
                <a:srgbClr val="FFC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kumimoji="0" lang="ko-KR" altLang="ko-KR">
                  <a:solidFill>
                    <a:schemeClr val="accent2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4350" name="Rectangle 14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61119" y="399703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4351" name="Rectangle 15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57200" y="1196975"/>
            <a:ext cx="82296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4356" name="Rectangle 20"/>
          <p:cNvSpPr>
            <a:spLocks noChangeArrowheads="1"/>
          </p:cNvSpPr>
          <p:nvPr userDrawn="1"/>
        </p:nvSpPr>
        <p:spPr bwMode="auto">
          <a:xfrm>
            <a:off x="411163" y="1000125"/>
            <a:ext cx="8265293" cy="45719"/>
          </a:xfrm>
          <a:prstGeom prst="rect">
            <a:avLst/>
          </a:prstGeom>
          <a:gradFill flip="none" rotWithShape="1">
            <a:gsLst>
              <a:gs pos="40000">
                <a:schemeClr val="bg2">
                  <a:lumMod val="40000"/>
                  <a:lumOff val="60000"/>
                </a:schemeClr>
              </a:gs>
              <a:gs pos="0">
                <a:schemeClr val="bg2">
                  <a:lumMod val="75000"/>
                </a:schemeClr>
              </a:gs>
              <a:gs pos="77000">
                <a:schemeClr val="bg1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kumimoji="0" lang="ko-KR" altLang="ko-KR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rgbClr val="006600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000">
          <a:solidFill>
            <a:schemeClr val="bg2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>
          <a:solidFill>
            <a:schemeClr val="bg2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1600">
          <a:solidFill>
            <a:schemeClr val="bg2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873829" y="1685109"/>
            <a:ext cx="6257108" cy="2521131"/>
          </a:xfrm>
        </p:spPr>
        <p:txBody>
          <a:bodyPr/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effectLst/>
              </a:rPr>
              <a:t>연구</a:t>
            </a:r>
            <a:r>
              <a:rPr lang="en-US" altLang="ko-KR" sz="4800" dirty="0" smtClean="0">
                <a:solidFill>
                  <a:schemeClr val="bg1"/>
                </a:solidFill>
                <a:effectLst/>
              </a:rPr>
              <a:t>/</a:t>
            </a:r>
            <a:r>
              <a:rPr lang="ko-KR" altLang="en-US" sz="4800" dirty="0" smtClean="0">
                <a:solidFill>
                  <a:schemeClr val="bg1"/>
                </a:solidFill>
                <a:effectLst/>
              </a:rPr>
              <a:t>개발팀</a:t>
            </a:r>
            <a:r>
              <a:rPr lang="en-US" altLang="ko-KR" sz="5400" dirty="0" smtClean="0">
                <a:solidFill>
                  <a:schemeClr val="bg1"/>
                </a:solidFill>
                <a:effectLst/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  <a:effectLst/>
              </a:rPr>
            </a:br>
            <a:r>
              <a:rPr lang="en-US" altLang="ko-KR" sz="4000" dirty="0" smtClean="0">
                <a:solidFill>
                  <a:srgbClr val="FFFF00"/>
                </a:solidFill>
                <a:effectLst/>
              </a:rPr>
              <a:t> Network </a:t>
            </a:r>
            <a:r>
              <a:rPr lang="ko-KR" altLang="en-US" sz="4000" dirty="0" smtClean="0">
                <a:solidFill>
                  <a:srgbClr val="FFFF00"/>
                </a:solidFill>
                <a:effectLst/>
              </a:rPr>
              <a:t>보안</a:t>
            </a:r>
            <a:endParaRPr lang="ko-KR" altLang="en-US" sz="54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3720" y="371703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정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승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훈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 차장</a:t>
            </a:r>
            <a:endParaRPr lang="ko-KR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91" y="5717587"/>
            <a:ext cx="1515017" cy="6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공개키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72000" y="1604710"/>
            <a:ext cx="6400000" cy="4673944"/>
            <a:chOff x="1376543" y="1847144"/>
            <a:chExt cx="6400000" cy="46739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6543" y="2921088"/>
              <a:ext cx="6400000" cy="36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2799" y="1847144"/>
              <a:ext cx="3200000" cy="1800000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989052" y="4525447"/>
            <a:ext cx="37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123456789123456789123456789</a:t>
            </a:r>
          </a:p>
        </p:txBody>
      </p:sp>
    </p:spTree>
    <p:extLst>
      <p:ext uri="{BB962C8B-B14F-4D97-AF65-F5344CB8AC3E}">
        <p14:creationId xmlns:p14="http://schemas.microsoft.com/office/powerpoint/2010/main" val="37587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대칭키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방식의 한계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공개키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000" y="1604122"/>
            <a:ext cx="7680000" cy="4849214"/>
            <a:chOff x="732000" y="1252468"/>
            <a:chExt cx="7680000" cy="48492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00" y="1781682"/>
              <a:ext cx="7680000" cy="432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99622" y="1252468"/>
              <a:ext cx="7026354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 algn="ctr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B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는 자기가 암호화한 평문을  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A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의 개인키가 없기 때문에 복호화 할 수 없다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.</a:t>
              </a:r>
            </a:p>
            <a:p>
              <a:pPr marL="285750" indent="-285750" algn="ctr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Cracker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B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가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암호화한 평문을 가로챌 수 있지만 복호화 </a:t>
              </a:r>
              <a:r>
                <a:rPr lang="ko-KR" altLang="en-US" sz="1400" dirty="0">
                  <a:solidFill>
                    <a:srgbClr val="00B0F0"/>
                  </a:solidFill>
                  <a:latin typeface="+mn-ea"/>
                  <a:ea typeface="+mn-ea"/>
                </a:rPr>
                <a:t>할 수 없다</a:t>
              </a:r>
              <a:r>
                <a:rPr lang="en-US" altLang="ko-KR" sz="1400" dirty="0" smtClean="0">
                  <a:solidFill>
                    <a:srgbClr val="00B0F0"/>
                  </a:solidFill>
                  <a:latin typeface="+mn-ea"/>
                  <a:ea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0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비대칭킹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 RSA)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300180" y="1250071"/>
            <a:ext cx="6543640" cy="5347281"/>
            <a:chOff x="548640" y="1250071"/>
            <a:chExt cx="6711050" cy="57142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" y="1250071"/>
              <a:ext cx="3200000" cy="18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9690" y="1250071"/>
              <a:ext cx="3200000" cy="180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" y="3212976"/>
              <a:ext cx="3200000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9690" y="3198339"/>
              <a:ext cx="3200000" cy="180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640" y="5164297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4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0" y="178168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전자 서명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86243" y="1161152"/>
            <a:ext cx="4571514" cy="5507808"/>
            <a:chOff x="2286244" y="1161152"/>
            <a:chExt cx="4571514" cy="55078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7657" y="1161152"/>
              <a:ext cx="3988689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244" y="3068960"/>
              <a:ext cx="4571514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" y="1340768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WPA(Wi-Fi Protected Access)</a:t>
            </a:r>
            <a:r>
              <a:rPr lang="ko-KR" altLang="en-US" sz="1200" dirty="0"/>
              <a:t>는 </a:t>
            </a:r>
            <a:r>
              <a:rPr lang="en-US" altLang="ko-KR" sz="1200" dirty="0"/>
              <a:t>Wi-Fi </a:t>
            </a:r>
            <a:r>
              <a:rPr lang="ko-KR" altLang="en-US" sz="1200" dirty="0"/>
              <a:t>얼라이언스에서 </a:t>
            </a:r>
            <a:r>
              <a:rPr lang="en-US" altLang="ko-KR" sz="1200" dirty="0"/>
              <a:t>Wi-Fi</a:t>
            </a:r>
            <a:r>
              <a:rPr lang="ko-KR" altLang="en-US" sz="1200" dirty="0"/>
              <a:t>의 송출 신호에 대한 보안을 위해 고안된 물리 계층에서의 패킷 암호화 방식이다</a:t>
            </a:r>
            <a:r>
              <a:rPr lang="en-US" altLang="ko-KR" sz="1200" dirty="0" smtClean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와이파이의 설정 옵션은 크게 두가지가 있는데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하나는 버전</a:t>
            </a:r>
            <a:r>
              <a:rPr lang="en-US" altLang="ko-KR" sz="1200" dirty="0">
                <a:solidFill>
                  <a:schemeClr val="tx1"/>
                </a:solidFill>
              </a:rPr>
              <a:t>[1], </a:t>
            </a:r>
            <a:r>
              <a:rPr lang="ko-KR" altLang="en-US" sz="1200" dirty="0">
                <a:solidFill>
                  <a:schemeClr val="tx1"/>
                </a:solidFill>
              </a:rPr>
              <a:t>다른 하나는 암호화 방식</a:t>
            </a:r>
            <a:r>
              <a:rPr lang="en-US" altLang="ko-KR" sz="1200" dirty="0">
                <a:solidFill>
                  <a:schemeClr val="tx1"/>
                </a:solidFill>
              </a:rPr>
              <a:t>[2]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IEEE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2003</a:t>
            </a:r>
            <a:r>
              <a:rPr lang="ko-KR" altLang="en-US" sz="1200" dirty="0">
                <a:solidFill>
                  <a:schemeClr val="tx1"/>
                </a:solidFill>
              </a:rPr>
              <a:t>년쯤 발표한 암호화 규격이다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기존의 </a:t>
            </a:r>
            <a:r>
              <a:rPr lang="en-US" altLang="ko-KR" sz="1200" dirty="0">
                <a:solidFill>
                  <a:schemeClr val="tx1"/>
                </a:solidFill>
              </a:rPr>
              <a:t>WEP</a:t>
            </a:r>
            <a:r>
              <a:rPr lang="ko-KR" altLang="en-US" sz="1200" dirty="0">
                <a:solidFill>
                  <a:schemeClr val="tx1"/>
                </a:solidFill>
              </a:rPr>
              <a:t>가 너무 짧은 암호화 패킷으로 암호화를 </a:t>
            </a:r>
            <a:r>
              <a:rPr lang="ko-KR" altLang="en-US" sz="1200" dirty="0" smtClean="0">
                <a:solidFill>
                  <a:schemeClr val="tx1"/>
                </a:solidFill>
              </a:rPr>
              <a:t>했던 것을 </a:t>
            </a:r>
            <a:r>
              <a:rPr lang="ko-KR" altLang="en-US" sz="1200" dirty="0">
                <a:solidFill>
                  <a:schemeClr val="tx1"/>
                </a:solidFill>
              </a:rPr>
              <a:t>강화해서 내놓은 규격이다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 규격을 발표하면서 </a:t>
            </a:r>
            <a:r>
              <a:rPr lang="en-US" altLang="ko-KR" sz="1200" dirty="0">
                <a:solidFill>
                  <a:schemeClr val="tx1"/>
                </a:solidFill>
              </a:rPr>
              <a:t>TKIP</a:t>
            </a:r>
            <a:r>
              <a:rPr lang="ko-KR" altLang="en-US" sz="1200" dirty="0">
                <a:solidFill>
                  <a:schemeClr val="tx1"/>
                </a:solidFill>
              </a:rPr>
              <a:t>라는 암호화 방식도 새로 개발되었는데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당시에 </a:t>
            </a:r>
            <a:r>
              <a:rPr lang="en-US" altLang="ko-KR" sz="1200" dirty="0">
                <a:solidFill>
                  <a:schemeClr val="tx1"/>
                </a:solidFill>
              </a:rPr>
              <a:t>WEP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64, 128</a:t>
            </a:r>
            <a:r>
              <a:rPr lang="ko-KR" altLang="en-US" sz="1200" dirty="0">
                <a:solidFill>
                  <a:schemeClr val="tx1"/>
                </a:solidFill>
              </a:rPr>
              <a:t>비트로 패킷을 암호화 하지만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한번 만들어지면 절대 바뀌지 않는 암호화 키 때문에 보안이 쉽게 뚫렸다</a:t>
            </a:r>
            <a:r>
              <a:rPr lang="en-US" altLang="ko-KR" sz="1200" dirty="0">
                <a:solidFill>
                  <a:schemeClr val="tx1"/>
                </a:solidFill>
              </a:rPr>
              <a:t>. WPA</a:t>
            </a:r>
            <a:r>
              <a:rPr lang="ko-KR" altLang="en-US" sz="1200" dirty="0">
                <a:solidFill>
                  <a:schemeClr val="tx1"/>
                </a:solidFill>
              </a:rPr>
              <a:t>는 이러한 단점을 보완해서 한 패킷에 한번씩 지속적으로 암호화를 해서 보안을 더 철저히 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</a:rPr>
              <a:t>다만 </a:t>
            </a:r>
            <a:r>
              <a:rPr lang="en-US" altLang="ko-KR" sz="1200" dirty="0">
                <a:solidFill>
                  <a:schemeClr val="tx1"/>
                </a:solidFill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</a:rPr>
              <a:t>년 현재로서는 이마저도 뚫을 수 있으니 </a:t>
            </a:r>
            <a:r>
              <a:rPr lang="en-US" altLang="ko-KR" sz="1200" dirty="0">
                <a:solidFill>
                  <a:schemeClr val="tx1"/>
                </a:solidFill>
              </a:rPr>
              <a:t>2003</a:t>
            </a:r>
            <a:r>
              <a:rPr lang="ko-KR" altLang="en-US" sz="1200" dirty="0">
                <a:solidFill>
                  <a:schemeClr val="tx1"/>
                </a:solidFill>
              </a:rPr>
              <a:t>년 이전의 기기가 아니라면 쓰지 </a:t>
            </a:r>
            <a:r>
              <a:rPr lang="ko-KR" altLang="en-US" sz="1200" dirty="0" smtClean="0">
                <a:solidFill>
                  <a:schemeClr val="tx1"/>
                </a:solidFill>
              </a:rPr>
              <a:t>않는 것을 </a:t>
            </a:r>
            <a:r>
              <a:rPr lang="ko-KR" altLang="en-US" sz="1200" dirty="0">
                <a:solidFill>
                  <a:schemeClr val="tx1"/>
                </a:solidFill>
              </a:rPr>
              <a:t>권장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</a:rPr>
              <a:t>기본적으로 </a:t>
            </a:r>
            <a:r>
              <a:rPr lang="en-US" altLang="ko-KR" sz="1200" dirty="0">
                <a:solidFill>
                  <a:schemeClr val="tx1"/>
                </a:solidFill>
              </a:rPr>
              <a:t>TKIP </a:t>
            </a:r>
            <a:r>
              <a:rPr lang="ko-KR" altLang="en-US" sz="1200" dirty="0">
                <a:solidFill>
                  <a:schemeClr val="tx1"/>
                </a:solidFill>
              </a:rPr>
              <a:t>알고리즘을 사용하지만</a:t>
            </a:r>
            <a:r>
              <a:rPr lang="en-US" altLang="ko-KR" sz="1200" dirty="0">
                <a:solidFill>
                  <a:schemeClr val="tx1"/>
                </a:solidFill>
              </a:rPr>
              <a:t>, WPA2</a:t>
            </a:r>
            <a:r>
              <a:rPr lang="ko-KR" altLang="en-US" sz="1200" dirty="0">
                <a:solidFill>
                  <a:schemeClr val="tx1"/>
                </a:solidFill>
              </a:rPr>
              <a:t>를 지원하는 기기에서는 </a:t>
            </a:r>
            <a:r>
              <a:rPr lang="en-US" altLang="ko-KR" sz="1200" dirty="0">
                <a:solidFill>
                  <a:schemeClr val="tx1"/>
                </a:solidFill>
              </a:rPr>
              <a:t>WPA</a:t>
            </a:r>
            <a:r>
              <a:rPr lang="ko-KR" altLang="en-US" sz="1200" dirty="0">
                <a:solidFill>
                  <a:schemeClr val="tx1"/>
                </a:solidFill>
              </a:rPr>
              <a:t>에서도 </a:t>
            </a:r>
            <a:r>
              <a:rPr lang="en-US" altLang="ko-KR" sz="1200" dirty="0">
                <a:solidFill>
                  <a:schemeClr val="tx1"/>
                </a:solidFill>
              </a:rPr>
              <a:t>AES-CCMP </a:t>
            </a:r>
            <a:r>
              <a:rPr lang="ko-KR" altLang="en-US" sz="1200" dirty="0">
                <a:solidFill>
                  <a:schemeClr val="tx1"/>
                </a:solidFill>
              </a:rPr>
              <a:t>알고리즘을 사용할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하지만 </a:t>
            </a:r>
            <a:r>
              <a:rPr lang="en-US" altLang="ko-KR" sz="1200" dirty="0">
                <a:solidFill>
                  <a:schemeClr val="tx1"/>
                </a:solidFill>
              </a:rPr>
              <a:t>AES-CCMP</a:t>
            </a:r>
            <a:r>
              <a:rPr lang="ko-KR" altLang="en-US" sz="1200" dirty="0">
                <a:solidFill>
                  <a:schemeClr val="tx1"/>
                </a:solidFill>
              </a:rPr>
              <a:t>를 지원하는 기기에서는 보통 </a:t>
            </a:r>
            <a:r>
              <a:rPr lang="en-US" altLang="ko-KR" sz="1200" dirty="0">
                <a:solidFill>
                  <a:schemeClr val="tx1"/>
                </a:solidFill>
              </a:rPr>
              <a:t>WPA2</a:t>
            </a:r>
            <a:r>
              <a:rPr lang="ko-KR" altLang="en-US" sz="1200" dirty="0">
                <a:solidFill>
                  <a:schemeClr val="tx1"/>
                </a:solidFill>
              </a:rPr>
              <a:t>도 지원하는 반면</a:t>
            </a:r>
            <a:r>
              <a:rPr lang="en-US" altLang="ko-KR" sz="1200" dirty="0">
                <a:solidFill>
                  <a:schemeClr val="tx1"/>
                </a:solidFill>
              </a:rPr>
              <a:t>, WPA</a:t>
            </a:r>
            <a:r>
              <a:rPr lang="ko-KR" altLang="en-US" sz="1200" dirty="0">
                <a:solidFill>
                  <a:schemeClr val="tx1"/>
                </a:solidFill>
              </a:rPr>
              <a:t>만 지원하는 기기에서는 보통 </a:t>
            </a:r>
            <a:r>
              <a:rPr lang="en-US" altLang="ko-KR" sz="1200" dirty="0">
                <a:solidFill>
                  <a:schemeClr val="tx1"/>
                </a:solidFill>
              </a:rPr>
              <a:t>TKIP</a:t>
            </a:r>
            <a:r>
              <a:rPr lang="ko-KR" altLang="en-US" sz="1200" dirty="0">
                <a:solidFill>
                  <a:schemeClr val="tx1"/>
                </a:solidFill>
              </a:rPr>
              <a:t>만 지원하기 때문에 별 의미는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24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WPA2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IEEE</a:t>
            </a:r>
            <a:r>
              <a:rPr lang="ko-KR" altLang="en-US" sz="1600" dirty="0"/>
              <a:t>에서 </a:t>
            </a:r>
            <a:r>
              <a:rPr lang="en-US" altLang="ko-KR" sz="1600" dirty="0"/>
              <a:t>2004</a:t>
            </a:r>
            <a:r>
              <a:rPr lang="ko-KR" altLang="en-US" sz="1600" dirty="0"/>
              <a:t>년에 발표한 새로운 암호화 규격이다</a:t>
            </a:r>
            <a:r>
              <a:rPr lang="en-US" altLang="ko-KR" sz="1600" dirty="0"/>
              <a:t>. WPA</a:t>
            </a:r>
            <a:r>
              <a:rPr lang="ko-KR" altLang="en-US" sz="1600" dirty="0"/>
              <a:t>에서 </a:t>
            </a:r>
            <a:r>
              <a:rPr lang="en-US" altLang="ko-KR" sz="1600" dirty="0"/>
              <a:t>AES-CCMP</a:t>
            </a:r>
            <a:r>
              <a:rPr lang="ko-KR" altLang="en-US" sz="1600" dirty="0"/>
              <a:t>방식으로 암호화를 추가 지원하며</a:t>
            </a:r>
            <a:r>
              <a:rPr lang="en-US" altLang="ko-KR" sz="1600" dirty="0"/>
              <a:t>, TKIP</a:t>
            </a:r>
            <a:r>
              <a:rPr lang="ko-KR" altLang="en-US" sz="1600" dirty="0"/>
              <a:t>는 암호화 방식에서 제외되었다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</a:t>
            </a:r>
            <a:r>
              <a:rPr lang="en-US" altLang="ko-KR" sz="1600" dirty="0"/>
              <a:t>, WPA2</a:t>
            </a:r>
            <a:r>
              <a:rPr lang="ko-KR" altLang="en-US" sz="1600" dirty="0"/>
              <a:t>에서는 암호가 일정 길이 이상이 되어야 한다</a:t>
            </a:r>
            <a:r>
              <a:rPr lang="en-US" altLang="ko-KR" sz="16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2004</a:t>
            </a:r>
            <a:r>
              <a:rPr lang="ko-KR" altLang="en-US" sz="1600" dirty="0"/>
              <a:t>년부터 </a:t>
            </a:r>
            <a:r>
              <a:rPr lang="en-US" altLang="ko-KR" sz="1600" dirty="0"/>
              <a:t>Wi-Fi </a:t>
            </a:r>
            <a:r>
              <a:rPr lang="ko-KR" altLang="en-US" sz="1600" dirty="0"/>
              <a:t>인증을 시작할 수 있었고</a:t>
            </a:r>
            <a:r>
              <a:rPr lang="en-US" altLang="ko-KR" sz="1600" dirty="0"/>
              <a:t>, 2006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월부터 </a:t>
            </a:r>
            <a:r>
              <a:rPr lang="en-US" altLang="ko-KR" sz="1600" dirty="0"/>
              <a:t>WPA2</a:t>
            </a:r>
            <a:r>
              <a:rPr lang="ko-KR" altLang="en-US" sz="1600" dirty="0"/>
              <a:t>를 지원하지 않으면 </a:t>
            </a:r>
            <a:r>
              <a:rPr lang="en-US" altLang="ko-KR" sz="1600"/>
              <a:t>Wi-Fi </a:t>
            </a:r>
            <a:r>
              <a:rPr lang="en-US" altLang="ko-KR" sz="1600" smtClean="0"/>
              <a:t>Certified </a:t>
            </a:r>
            <a:r>
              <a:rPr lang="ko-KR" altLang="en-US" sz="1600" smtClean="0"/>
              <a:t>로고를 </a:t>
            </a:r>
            <a:r>
              <a:rPr lang="ko-KR" altLang="en-US" sz="1600" dirty="0"/>
              <a:t>붙일 수 없다</a:t>
            </a:r>
            <a:r>
              <a:rPr lang="en-US" altLang="ko-KR" sz="16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WPA2</a:t>
            </a:r>
            <a:r>
              <a:rPr lang="ko-KR" altLang="en-US" sz="1600" dirty="0"/>
              <a:t>는 </a:t>
            </a:r>
            <a:r>
              <a:rPr lang="en-US" altLang="ko-KR" sz="1600" dirty="0"/>
              <a:t>AES-CCMP </a:t>
            </a:r>
            <a:r>
              <a:rPr lang="ko-KR" altLang="en-US" sz="1600" dirty="0"/>
              <a:t>알고리즘을 사용하는 것이 원칙이지만</a:t>
            </a:r>
            <a:r>
              <a:rPr lang="en-US" altLang="ko-KR" sz="1600" dirty="0"/>
              <a:t>, TKIP </a:t>
            </a:r>
            <a:r>
              <a:rPr lang="ko-KR" altLang="en-US" sz="1600" dirty="0"/>
              <a:t>알고리즘을 같이 지원하는 경우도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이 경우 보안에 취약해지고 </a:t>
            </a:r>
            <a:r>
              <a:rPr lang="ko-KR" altLang="en-US" sz="1600" dirty="0" smtClean="0"/>
              <a:t>최대 속도도 </a:t>
            </a:r>
            <a:r>
              <a:rPr lang="ko-KR" altLang="en-US" sz="1600" dirty="0"/>
              <a:t>제한되기 때문에 이걸 쓸 이유는 없다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암호학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75656" y="1425910"/>
            <a:ext cx="6400000" cy="5135242"/>
            <a:chOff x="1195376" y="1557766"/>
            <a:chExt cx="6400000" cy="513524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1557766"/>
              <a:ext cx="4480000" cy="25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376" y="3093008"/>
              <a:ext cx="64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6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WPA3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IEEE</a:t>
            </a:r>
            <a:r>
              <a:rPr lang="ko-KR" altLang="en-US" sz="1400" dirty="0"/>
              <a:t>에서 </a:t>
            </a:r>
            <a:r>
              <a:rPr lang="en-US" altLang="ko-KR" sz="1400" dirty="0"/>
              <a:t>2018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월에 발표한 암호화 규격이다</a:t>
            </a:r>
            <a:r>
              <a:rPr lang="en-US" altLang="ko-KR" sz="1400" dirty="0"/>
              <a:t>. Enterprise </a:t>
            </a:r>
            <a:r>
              <a:rPr lang="ko-KR" altLang="en-US" sz="1400" dirty="0"/>
              <a:t>모드와 </a:t>
            </a:r>
            <a:r>
              <a:rPr lang="en-US" altLang="ko-KR" sz="1400" dirty="0"/>
              <a:t>Personal </a:t>
            </a:r>
            <a:r>
              <a:rPr lang="ko-KR" altLang="en-US" sz="1400" dirty="0"/>
              <a:t>모드가 존재하는데</a:t>
            </a:r>
            <a:r>
              <a:rPr lang="en-US" altLang="ko-KR" sz="1400" dirty="0"/>
              <a:t>, Personal </a:t>
            </a:r>
            <a:r>
              <a:rPr lang="ko-KR" altLang="en-US" sz="1400" dirty="0"/>
              <a:t>모드는 </a:t>
            </a:r>
            <a:r>
              <a:rPr lang="en-US" altLang="ko-KR" sz="1400" dirty="0"/>
              <a:t>128</a:t>
            </a:r>
            <a:r>
              <a:rPr lang="ko-KR" altLang="en-US" sz="1400" dirty="0"/>
              <a:t>비트</a:t>
            </a:r>
            <a:r>
              <a:rPr lang="en-US" altLang="ko-KR" sz="1400" dirty="0"/>
              <a:t>, Enterprise</a:t>
            </a:r>
            <a:r>
              <a:rPr lang="ko-KR" altLang="en-US" sz="1400" dirty="0"/>
              <a:t>는 </a:t>
            </a:r>
            <a:r>
              <a:rPr lang="en-US" altLang="ko-KR" sz="1400" dirty="0"/>
              <a:t>192</a:t>
            </a:r>
            <a:r>
              <a:rPr lang="ko-KR" altLang="en-US" sz="1400" dirty="0"/>
              <a:t>비트의 암호화 수준을 지원한다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WPA3</a:t>
            </a:r>
            <a:r>
              <a:rPr lang="ko-KR" altLang="en-US" sz="1400" dirty="0"/>
              <a:t>에서 약한 비밀번호를 설정한 무선 네트워크에 대해서 일정 수준 이상의 보안을 책임질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기존에 사전 공격이 해커들이 많이 사용하던 방식이라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위한 대처로 보인다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보안 옵션 설정을 간단하게 만들었다</a:t>
            </a:r>
            <a:r>
              <a:rPr lang="en-US" altLang="ko-KR" sz="1400" dirty="0"/>
              <a:t>. </a:t>
            </a:r>
            <a:r>
              <a:rPr lang="ko-KR" altLang="en-US" sz="1400" dirty="0"/>
              <a:t>기존에 </a:t>
            </a:r>
            <a:r>
              <a:rPr lang="en-US" altLang="ko-KR" sz="1400" dirty="0" err="1"/>
              <a:t>IoT</a:t>
            </a:r>
            <a:r>
              <a:rPr lang="en-US" altLang="ko-KR" sz="1400" dirty="0"/>
              <a:t> </a:t>
            </a:r>
            <a:r>
              <a:rPr lang="ko-KR" altLang="en-US" sz="1400" dirty="0"/>
              <a:t>기기들에서 와이파이 설정을 하기가 곤란했던 점을 보완한 것이다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기기들이 네트워크에 같이 연결되어 있어도 서로 데이터를 액세스하기가 힘들어졌다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들어서 라우터 </a:t>
            </a:r>
            <a:r>
              <a:rPr lang="en-US" altLang="ko-KR" sz="1400" dirty="0"/>
              <a:t>R</a:t>
            </a:r>
            <a:r>
              <a:rPr lang="ko-KR" altLang="en-US" sz="1400" dirty="0"/>
              <a:t>과 사용자 </a:t>
            </a:r>
            <a:r>
              <a:rPr lang="en-US" altLang="ko-KR" sz="1400" dirty="0"/>
              <a:t>A, B</a:t>
            </a:r>
            <a:r>
              <a:rPr lang="ko-KR" altLang="en-US" sz="1400" dirty="0"/>
              <a:t>가 있었다고 치면</a:t>
            </a:r>
            <a:r>
              <a:rPr lang="en-US" altLang="ko-KR" sz="1400" dirty="0"/>
              <a:t>, </a:t>
            </a:r>
            <a:r>
              <a:rPr lang="ko-KR" altLang="en-US" sz="1400" dirty="0"/>
              <a:t>기존 </a:t>
            </a:r>
            <a:r>
              <a:rPr lang="en-US" altLang="ko-KR" sz="1400" dirty="0"/>
              <a:t>WPA/WPA2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R-A</a:t>
            </a:r>
            <a:r>
              <a:rPr lang="ko-KR" altLang="en-US" sz="1400" dirty="0"/>
              <a:t>사이의 암호화 패킷을 분석해서 </a:t>
            </a:r>
            <a:r>
              <a:rPr lang="en-US" altLang="ko-KR" sz="1400" dirty="0"/>
              <a:t>R-B </a:t>
            </a:r>
            <a:r>
              <a:rPr lang="ko-KR" altLang="en-US" sz="1400" dirty="0"/>
              <a:t>사이의 데이터를 </a:t>
            </a:r>
            <a:r>
              <a:rPr lang="ko-KR" altLang="en-US" sz="1400" dirty="0" err="1"/>
              <a:t>복호화</a:t>
            </a:r>
            <a:r>
              <a:rPr lang="ko-KR" altLang="en-US" sz="1400" dirty="0"/>
              <a:t> 할 수 있었다면</a:t>
            </a:r>
            <a:r>
              <a:rPr lang="en-US" altLang="ko-KR" sz="1400" dirty="0"/>
              <a:t>, WPA3</a:t>
            </a:r>
            <a:r>
              <a:rPr lang="ko-KR" altLang="en-US" sz="1400" dirty="0"/>
              <a:t>는 개별적인 암호화 방식을 지원하기 때문에 </a:t>
            </a:r>
            <a:r>
              <a:rPr lang="ko-KR" altLang="en-US" sz="1400" dirty="0" err="1"/>
              <a:t>복호화를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할 수 </a:t>
            </a:r>
            <a:r>
              <a:rPr lang="ko-KR" altLang="en-US" sz="1400" dirty="0"/>
              <a:t>없다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WPA3-Enterprise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192-bit </a:t>
            </a:r>
            <a:r>
              <a:rPr lang="ko-KR" altLang="en-US" sz="1400" dirty="0"/>
              <a:t>암호화 수준을 지원한다</a:t>
            </a:r>
            <a:r>
              <a:rPr lang="en-US" altLang="ko-KR" sz="1400" dirty="0"/>
              <a:t>. </a:t>
            </a:r>
            <a:r>
              <a:rPr lang="ko-KR" altLang="en-US" sz="1400" dirty="0"/>
              <a:t>기업이나 공공기관의 </a:t>
            </a:r>
            <a:r>
              <a:rPr lang="ko-KR" altLang="en-US" sz="1400" dirty="0" err="1"/>
              <a:t>보안성을</a:t>
            </a:r>
            <a:r>
              <a:rPr lang="ko-KR" altLang="en-US" sz="1400" dirty="0"/>
              <a:t> 위해서 개발된 기술로 보인다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WEP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유선 동등 프라이버시</a:t>
            </a:r>
            <a:r>
              <a:rPr lang="en-US" altLang="ko-KR" sz="1400" dirty="0"/>
              <a:t>(</a:t>
            </a:r>
            <a:r>
              <a:rPr lang="ko-KR" altLang="en-US" sz="1400" dirty="0"/>
              <a:t>영어</a:t>
            </a:r>
            <a:r>
              <a:rPr lang="en-US" altLang="ko-KR" sz="1400" dirty="0"/>
              <a:t>: Wired Equivalent Privacy, WEP)</a:t>
            </a:r>
            <a:r>
              <a:rPr lang="ko-KR" altLang="en-US" sz="1400" dirty="0"/>
              <a:t>는 무선 랜 표준을 정의하는 </a:t>
            </a:r>
            <a:r>
              <a:rPr lang="en-US" altLang="ko-KR" sz="1400" dirty="0"/>
              <a:t>IEEE 802.11 </a:t>
            </a:r>
            <a:r>
              <a:rPr lang="ko-KR" altLang="en-US" sz="1400" dirty="0"/>
              <a:t>규약의 일부분으로 무선 </a:t>
            </a:r>
            <a:r>
              <a:rPr lang="en-US" altLang="ko-KR" sz="1400" dirty="0"/>
              <a:t>LAN </a:t>
            </a:r>
            <a:r>
              <a:rPr lang="ko-KR" altLang="en-US" sz="1400" dirty="0" err="1"/>
              <a:t>운용간의</a:t>
            </a:r>
            <a:r>
              <a:rPr lang="ko-KR" altLang="en-US" sz="1400" dirty="0"/>
              <a:t> 보안을 위해 사용되는 알고리즘이다</a:t>
            </a:r>
            <a:r>
              <a:rPr lang="en-US" altLang="ko-KR" sz="1400" dirty="0"/>
              <a:t>.[1] 1997</a:t>
            </a:r>
            <a:r>
              <a:rPr lang="ko-KR" altLang="en-US" sz="1400" dirty="0"/>
              <a:t>년 재정된 </a:t>
            </a:r>
            <a:r>
              <a:rPr lang="en-US" altLang="ko-KR" sz="1400" dirty="0"/>
              <a:t>802.11 </a:t>
            </a:r>
            <a:r>
              <a:rPr lang="ko-KR" altLang="en-US" sz="1400" dirty="0"/>
              <a:t>표준에서 도입되었던 </a:t>
            </a:r>
            <a:r>
              <a:rPr lang="en-US" altLang="ko-KR" sz="1400" dirty="0"/>
              <a:t>WEP</a:t>
            </a:r>
            <a:r>
              <a:rPr lang="ko-KR" altLang="en-US" sz="1400" dirty="0"/>
              <a:t>는 전통적인 유선 네트워크와 비슷한 데이터 </a:t>
            </a:r>
            <a:r>
              <a:rPr lang="ko-KR" altLang="en-US" sz="1400" dirty="0" err="1"/>
              <a:t>보안성을</a:t>
            </a:r>
            <a:r>
              <a:rPr lang="ko-KR" altLang="en-US" sz="1400" dirty="0"/>
              <a:t> 제공하기 위해 만들어졌다</a:t>
            </a:r>
            <a:r>
              <a:rPr lang="en-US" altLang="ko-KR" sz="1400" dirty="0"/>
              <a:t>. 10</a:t>
            </a:r>
            <a:r>
              <a:rPr lang="ko-KR" altLang="en-US" sz="1400" dirty="0"/>
              <a:t>자리 또는 </a:t>
            </a:r>
            <a:r>
              <a:rPr lang="en-US" altLang="ko-KR" sz="1400" dirty="0"/>
              <a:t>26</a:t>
            </a:r>
            <a:r>
              <a:rPr lang="ko-KR" altLang="en-US" sz="1400" dirty="0"/>
              <a:t>자리의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</a:t>
            </a:r>
            <a:r>
              <a:rPr lang="ko-KR" altLang="en-US" sz="1400" dirty="0" err="1"/>
              <a:t>키값을</a:t>
            </a:r>
            <a:r>
              <a:rPr lang="ko-KR" altLang="en-US" sz="1400" dirty="0"/>
              <a:t> 사용하는 </a:t>
            </a:r>
            <a:r>
              <a:rPr lang="en-US" altLang="ko-KR" sz="1400" dirty="0"/>
              <a:t>WEP</a:t>
            </a:r>
            <a:r>
              <a:rPr lang="ko-KR" altLang="en-US" sz="1400" dirty="0"/>
              <a:t>는</a:t>
            </a:r>
            <a:r>
              <a:rPr lang="en-US" altLang="ko-KR" sz="1400" dirty="0"/>
              <a:t>, </a:t>
            </a:r>
            <a:r>
              <a:rPr lang="ko-KR" altLang="en-US" sz="1400" dirty="0"/>
              <a:t>한때 매우 보편적으로 사용되었으며 라우터의 보안 설정에서 가장 우선적으로 표시되는 옵션이었다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2001</a:t>
            </a:r>
            <a:r>
              <a:rPr lang="ko-KR" altLang="en-US" sz="1400" dirty="0"/>
              <a:t>년 초</a:t>
            </a:r>
            <a:r>
              <a:rPr lang="en-US" altLang="ko-KR" sz="1400" dirty="0"/>
              <a:t>, </a:t>
            </a:r>
            <a:r>
              <a:rPr lang="ko-KR" altLang="en-US" sz="1400" dirty="0"/>
              <a:t>암호학자들이 몇 가지 치명적인 취약점을 발견하였으며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이용하면 누구나 구할 수 있는 소프트웨어를 사용해 몇 십 분만에 </a:t>
            </a:r>
            <a:r>
              <a:rPr lang="en-US" altLang="ko-KR" sz="1400" dirty="0"/>
              <a:t>WEP </a:t>
            </a:r>
            <a:r>
              <a:rPr lang="ko-KR" altLang="en-US" sz="1400" dirty="0"/>
              <a:t>연결을 </a:t>
            </a:r>
            <a:r>
              <a:rPr lang="ko-KR" altLang="en-US" sz="1400" dirty="0" err="1"/>
              <a:t>크랙할</a:t>
            </a:r>
            <a:r>
              <a:rPr lang="ko-KR" altLang="en-US" sz="1400" dirty="0"/>
              <a:t> 수 있다</a:t>
            </a:r>
            <a:r>
              <a:rPr lang="en-US" altLang="ko-KR" sz="1400" dirty="0"/>
              <a:t>.[2] </a:t>
            </a:r>
            <a:r>
              <a:rPr lang="ko-KR" altLang="en-US" sz="1400" dirty="0"/>
              <a:t>취약점이 발견된 지 몇 달 내로 </a:t>
            </a:r>
            <a:r>
              <a:rPr lang="en-US" altLang="ko-KR" sz="1400" dirty="0"/>
              <a:t>IEEE</a:t>
            </a:r>
            <a:r>
              <a:rPr lang="ko-KR" altLang="en-US" sz="1400" dirty="0"/>
              <a:t>는 그것을 해결하기 위한 </a:t>
            </a:r>
            <a:r>
              <a:rPr lang="en-US" altLang="ko-KR" sz="1400" dirty="0"/>
              <a:t>802.11i </a:t>
            </a:r>
            <a:r>
              <a:rPr lang="ko-KR" altLang="en-US" sz="1400" dirty="0"/>
              <a:t>팀을 구성했다</a:t>
            </a:r>
            <a:r>
              <a:rPr lang="en-US" altLang="ko-KR" sz="1400" dirty="0"/>
              <a:t>. 2003</a:t>
            </a:r>
            <a:r>
              <a:rPr lang="ko-KR" altLang="en-US" sz="1400" dirty="0"/>
              <a:t>년 와이파이 얼라이언스는 </a:t>
            </a:r>
            <a:r>
              <a:rPr lang="en-US" altLang="ko-KR" sz="1400" dirty="0"/>
              <a:t>WEP</a:t>
            </a:r>
            <a:r>
              <a:rPr lang="ko-KR" altLang="en-US" sz="1400" dirty="0"/>
              <a:t>가 </a:t>
            </a:r>
            <a:r>
              <a:rPr lang="en-US" altLang="ko-KR" sz="1400" dirty="0"/>
              <a:t>WPA(</a:t>
            </a:r>
            <a:r>
              <a:rPr lang="ko-KR" altLang="en-US" sz="1400" dirty="0"/>
              <a:t>와이파이 보호 접속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의해 대체된다고 발표했다</a:t>
            </a:r>
            <a:r>
              <a:rPr lang="en-US" altLang="ko-KR" sz="1400" dirty="0"/>
              <a:t>. 2004</a:t>
            </a:r>
            <a:r>
              <a:rPr lang="ko-KR" altLang="en-US" sz="1400" dirty="0"/>
              <a:t>년 발표된 </a:t>
            </a:r>
            <a:r>
              <a:rPr lang="en-US" altLang="ko-KR" sz="1400" dirty="0"/>
              <a:t>802.11i </a:t>
            </a:r>
            <a:r>
              <a:rPr lang="ko-KR" altLang="en-US" sz="1400" dirty="0"/>
              <a:t>표준에서 </a:t>
            </a:r>
            <a:r>
              <a:rPr lang="en-US" altLang="ko-KR" sz="1400" dirty="0"/>
              <a:t>IEEE</a:t>
            </a:r>
            <a:r>
              <a:rPr lang="ko-KR" altLang="en-US" sz="1400" dirty="0"/>
              <a:t>는 </a:t>
            </a:r>
            <a:r>
              <a:rPr lang="en-US" altLang="ko-KR" sz="1400" dirty="0"/>
              <a:t>WEP-40 </a:t>
            </a:r>
            <a:r>
              <a:rPr lang="ko-KR" altLang="en-US" sz="1400" dirty="0"/>
              <a:t>및 </a:t>
            </a:r>
            <a:r>
              <a:rPr lang="en-US" altLang="ko-KR" sz="1400" dirty="0"/>
              <a:t>WEP-104</a:t>
            </a:r>
            <a:r>
              <a:rPr lang="ko-KR" altLang="en-US" sz="1400" dirty="0"/>
              <a:t>을 모두 </a:t>
            </a:r>
            <a:r>
              <a:rPr lang="ko-KR" altLang="en-US" sz="1400" dirty="0" smtClean="0"/>
              <a:t>사용 중단</a:t>
            </a:r>
            <a:r>
              <a:rPr lang="en-US" altLang="ko-KR" sz="1400" dirty="0"/>
              <a:t>(deprecated) </a:t>
            </a:r>
            <a:r>
              <a:rPr lang="ko-KR" altLang="en-US" sz="1400" dirty="0"/>
              <a:t>선언했다</a:t>
            </a:r>
            <a:r>
              <a:rPr lang="en-US" altLang="ko-KR" sz="1400" dirty="0"/>
              <a:t>.[3]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TKIP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임시 키 무결성 프로토콜</a:t>
            </a:r>
            <a:r>
              <a:rPr lang="en-US" altLang="ko-KR" sz="1600" dirty="0"/>
              <a:t>(Temporal Key Integrity Protocol, TKIP)</a:t>
            </a:r>
            <a:r>
              <a:rPr lang="ko-KR" altLang="en-US" sz="1600" dirty="0"/>
              <a:t>은 </a:t>
            </a:r>
            <a:r>
              <a:rPr lang="en-US" altLang="ko-KR" sz="1600" dirty="0"/>
              <a:t>IEEE 802.11</a:t>
            </a:r>
            <a:r>
              <a:rPr lang="ko-KR" altLang="en-US" sz="1600" dirty="0"/>
              <a:t>의 무선 네트워킹 표준으로 사용되는 보안 프로토콜이다</a:t>
            </a:r>
            <a:r>
              <a:rPr lang="en-US" altLang="ko-KR" sz="1600" dirty="0"/>
              <a:t>. TKIP</a:t>
            </a:r>
            <a:r>
              <a:rPr lang="ko-KR" altLang="en-US" sz="1600" dirty="0"/>
              <a:t>는 </a:t>
            </a:r>
            <a:r>
              <a:rPr lang="en-US" altLang="ko-KR" sz="1600" dirty="0"/>
              <a:t>IEEE 802.11i</a:t>
            </a:r>
            <a:r>
              <a:rPr lang="ko-KR" altLang="en-US" sz="1600" dirty="0"/>
              <a:t>의 작업 그룹과 와이파이 얼라이언스에서 </a:t>
            </a:r>
            <a:r>
              <a:rPr lang="en-US" altLang="ko-KR" sz="1600" dirty="0"/>
              <a:t>WEP</a:t>
            </a:r>
            <a:r>
              <a:rPr lang="ko-KR" altLang="en-US" sz="1600" dirty="0"/>
              <a:t>를 하드웨어의 교체 없이 대체하기 위해 고안되었다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이것은 </a:t>
            </a:r>
            <a:r>
              <a:rPr lang="en-US" altLang="ko-KR" sz="1600" dirty="0"/>
              <a:t>WEP</a:t>
            </a:r>
            <a:r>
              <a:rPr lang="ko-KR" altLang="en-US" sz="1600" dirty="0"/>
              <a:t>의 취약점으로 인해서 와이파이 네트워크간의 </a:t>
            </a:r>
            <a:r>
              <a:rPr lang="en-US" altLang="ko-KR" sz="1600" dirty="0"/>
              <a:t>LAN</a:t>
            </a:r>
            <a:r>
              <a:rPr lang="ko-KR" altLang="en-US" sz="1600" dirty="0"/>
              <a:t>과 같은 보안을 제공하지 못한 채 방치된 것과</a:t>
            </a:r>
            <a:r>
              <a:rPr lang="en-US" altLang="ko-KR" sz="1600" dirty="0"/>
              <a:t>, </a:t>
            </a:r>
            <a:r>
              <a:rPr lang="ko-KR" altLang="en-US" sz="1600" dirty="0"/>
              <a:t>이미 많이 사용되고 있는 하드웨어에 대한 대안으로서 필수적이었다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 </a:t>
            </a:r>
            <a:r>
              <a:rPr lang="ko-KR" altLang="en-US" sz="1600" dirty="0"/>
              <a:t>프로토콜이 도입된 이유는 </a:t>
            </a:r>
            <a:r>
              <a:rPr lang="en-US" altLang="ko-KR" sz="1600" dirty="0"/>
              <a:t>WEP</a:t>
            </a:r>
            <a:r>
              <a:rPr lang="ko-KR" altLang="en-US" sz="1600" dirty="0"/>
              <a:t>의 취약점으로 인해서 믿을만한 무선 네트워크 보안이 </a:t>
            </a:r>
            <a:r>
              <a:rPr lang="en-US" altLang="ko-KR" sz="1600" dirty="0"/>
              <a:t>Link-layer</a:t>
            </a:r>
            <a:r>
              <a:rPr lang="ko-KR" altLang="en-US" sz="1600" dirty="0"/>
              <a:t>수준에서 사라졌기 때문이고</a:t>
            </a:r>
            <a:r>
              <a:rPr lang="en-US" altLang="ko-KR" sz="1600" dirty="0"/>
              <a:t>, </a:t>
            </a:r>
            <a:r>
              <a:rPr lang="ko-KR" altLang="en-US" sz="1600" dirty="0"/>
              <a:t>또 이미 배포된 하드웨어에 대한 해결책이 필요했기 때문이다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Encryption (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9982" y="1251508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AES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고급 암호화 표준</a:t>
            </a:r>
            <a:r>
              <a:rPr lang="en-US" altLang="ko-KR" sz="1400" dirty="0"/>
              <a:t>(Advanced Encryption Standard, AES)</a:t>
            </a:r>
            <a:r>
              <a:rPr lang="ko-KR" altLang="en-US" sz="1400" dirty="0"/>
              <a:t>은 </a:t>
            </a:r>
            <a:r>
              <a:rPr lang="en-US" altLang="ko-KR" sz="1400" dirty="0"/>
              <a:t>2001</a:t>
            </a:r>
            <a:r>
              <a:rPr lang="ko-KR" altLang="en-US" sz="1400" dirty="0"/>
              <a:t>년 미국 표준 기술 연구소</a:t>
            </a:r>
            <a:r>
              <a:rPr lang="en-US" altLang="ko-KR" sz="1400" dirty="0"/>
              <a:t>(NIST)</a:t>
            </a:r>
            <a:r>
              <a:rPr lang="ko-KR" altLang="en-US" sz="1400" dirty="0"/>
              <a:t>에 의해 제정된 암호화 방식이다</a:t>
            </a:r>
            <a:r>
              <a:rPr lang="en-US" altLang="ko-KR" sz="1400" dirty="0"/>
              <a:t>.[3] AES</a:t>
            </a:r>
            <a:r>
              <a:rPr lang="ko-KR" altLang="en-US" sz="1400" dirty="0"/>
              <a:t>는 두 명의 벨기에 </a:t>
            </a:r>
            <a:r>
              <a:rPr lang="ko-KR" altLang="en-US" sz="1400" dirty="0" err="1"/>
              <a:t>암호학자인</a:t>
            </a:r>
            <a:r>
              <a:rPr lang="ko-KR" altLang="en-US" sz="1400" dirty="0"/>
              <a:t> 존 </a:t>
            </a:r>
            <a:r>
              <a:rPr lang="ko-KR" altLang="en-US" sz="1400" dirty="0" err="1"/>
              <a:t>대먼과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빈센트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라이먼에</a:t>
            </a:r>
            <a:r>
              <a:rPr lang="ko-KR" altLang="en-US" sz="1400" dirty="0"/>
              <a:t> 의해 개발된 </a:t>
            </a:r>
            <a:r>
              <a:rPr lang="en-US" altLang="ko-KR" sz="1400" dirty="0" err="1"/>
              <a:t>Rijndael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, [</a:t>
            </a:r>
            <a:r>
              <a:rPr lang="en-US" altLang="ko-KR" sz="1400" dirty="0" err="1"/>
              <a:t>rɛindaːl</a:t>
            </a:r>
            <a:r>
              <a:rPr lang="en-US" altLang="ko-KR" sz="1400" dirty="0"/>
              <a:t>][4][5]) </a:t>
            </a:r>
            <a:r>
              <a:rPr lang="ko-KR" altLang="en-US" sz="1400" dirty="0"/>
              <a:t>에 기반하며 </a:t>
            </a:r>
            <a:r>
              <a:rPr lang="en-US" altLang="ko-KR" sz="1400" dirty="0"/>
              <a:t>AES </a:t>
            </a:r>
            <a:r>
              <a:rPr lang="ko-KR" altLang="en-US" sz="1400" dirty="0"/>
              <a:t>공모전에서 선정되었다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AES</a:t>
            </a:r>
            <a:r>
              <a:rPr lang="ko-KR" altLang="en-US" sz="1400" dirty="0"/>
              <a:t>는 미국 정부가 채택한 이후 전 세계적으로 널리 사용되고 있다</a:t>
            </a:r>
            <a:r>
              <a:rPr lang="en-US" altLang="ko-KR" sz="1400" dirty="0"/>
              <a:t>. 1977</a:t>
            </a:r>
            <a:r>
              <a:rPr lang="ko-KR" altLang="en-US" sz="1400" dirty="0"/>
              <a:t>년 공표된 </a:t>
            </a:r>
            <a:r>
              <a:rPr lang="en-US" altLang="ko-KR" sz="1400" dirty="0"/>
              <a:t>DES</a:t>
            </a:r>
            <a:r>
              <a:rPr lang="ko-KR" altLang="en-US" sz="1400" dirty="0"/>
              <a:t>를 대체한 </a:t>
            </a:r>
            <a:r>
              <a:rPr lang="en-US" altLang="ko-KR" sz="1400" dirty="0"/>
              <a:t>AES</a:t>
            </a:r>
            <a:r>
              <a:rPr lang="ko-KR" altLang="en-US" sz="1400" dirty="0"/>
              <a:t>는</a:t>
            </a:r>
            <a:r>
              <a:rPr lang="en-US" altLang="ko-KR" sz="1400" dirty="0"/>
              <a:t>, </a:t>
            </a:r>
            <a:r>
              <a:rPr lang="ko-KR" altLang="en-US" sz="1400" dirty="0"/>
              <a:t>암호화와 </a:t>
            </a:r>
            <a:r>
              <a:rPr lang="ko-KR" altLang="en-US" sz="1400" dirty="0" err="1"/>
              <a:t>복호화</a:t>
            </a:r>
            <a:r>
              <a:rPr lang="ko-KR" altLang="en-US" sz="1400" dirty="0"/>
              <a:t> 과정에서 동일한 키를 사용하는 대칭 키 알고리즘이다</a:t>
            </a:r>
            <a:r>
              <a:rPr lang="en-US" altLang="ko-KR" sz="1400" dirty="0"/>
              <a:t>.</a:t>
            </a:r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미국 </a:t>
            </a:r>
            <a:r>
              <a:rPr lang="ko-KR" altLang="en-US" sz="1400" dirty="0"/>
              <a:t>표준 기술 연구소</a:t>
            </a:r>
            <a:r>
              <a:rPr lang="en-US" altLang="ko-KR" sz="1400" dirty="0"/>
              <a:t>(NIST)</a:t>
            </a:r>
            <a:r>
              <a:rPr lang="ko-KR" altLang="en-US" sz="1400" dirty="0"/>
              <a:t>는 </a:t>
            </a:r>
            <a:r>
              <a:rPr lang="en-US" altLang="ko-KR" sz="1400" dirty="0"/>
              <a:t>2001</a:t>
            </a:r>
            <a:r>
              <a:rPr lang="ko-KR" altLang="en-US" sz="1400" dirty="0"/>
              <a:t>년 </a:t>
            </a:r>
            <a:r>
              <a:rPr lang="en-US" altLang="ko-KR" sz="1400" dirty="0"/>
              <a:t>11</a:t>
            </a:r>
            <a:r>
              <a:rPr lang="ko-KR" altLang="en-US" sz="1400" dirty="0"/>
              <a:t>월 </a:t>
            </a:r>
            <a:r>
              <a:rPr lang="en-US" altLang="ko-KR" sz="1400" dirty="0"/>
              <a:t>26</a:t>
            </a:r>
            <a:r>
              <a:rPr lang="ko-KR" altLang="en-US" sz="1400" dirty="0"/>
              <a:t>일 </a:t>
            </a:r>
            <a:r>
              <a:rPr lang="en-US" altLang="ko-KR" sz="1400" dirty="0"/>
              <a:t>AES</a:t>
            </a:r>
            <a:r>
              <a:rPr lang="ko-KR" altLang="en-US" sz="1400" dirty="0"/>
              <a:t>를 미국 연방 정보 처리 표준</a:t>
            </a:r>
            <a:r>
              <a:rPr lang="en-US" altLang="ko-KR" sz="1400" dirty="0"/>
              <a:t>(FIPS-197)</a:t>
            </a:r>
            <a:r>
              <a:rPr lang="ko-KR" altLang="en-US" sz="1400" dirty="0"/>
              <a:t>으로 공포하였다</a:t>
            </a:r>
            <a:r>
              <a:rPr lang="en-US" altLang="ko-KR" sz="1400" dirty="0"/>
              <a:t>. NIST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  <a:r>
              <a:rPr lang="ko-KR" altLang="en-US" sz="1400" dirty="0"/>
              <a:t>년의 표준화 과정을 거쳤으며 이 과정에서 </a:t>
            </a:r>
            <a:r>
              <a:rPr lang="en-US" altLang="ko-KR" sz="1400" dirty="0"/>
              <a:t>15</a:t>
            </a:r>
            <a:r>
              <a:rPr lang="ko-KR" altLang="en-US" sz="1400" dirty="0"/>
              <a:t>개의 알고리즘이 경쟁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Rijndael</a:t>
            </a:r>
            <a:r>
              <a:rPr lang="en-US" altLang="ko-KR" sz="1400" dirty="0"/>
              <a:t> </a:t>
            </a:r>
            <a:r>
              <a:rPr lang="ko-KR" altLang="en-US" sz="1400" dirty="0"/>
              <a:t>암호가 가장 적합한 알고리즘으로 선정되었다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표준은 </a:t>
            </a:r>
            <a:r>
              <a:rPr lang="en-US" altLang="ko-KR" sz="1400" dirty="0"/>
              <a:t>2002</a:t>
            </a:r>
            <a:r>
              <a:rPr lang="ko-KR" altLang="en-US" sz="1400" dirty="0"/>
              <a:t>년 </a:t>
            </a:r>
            <a:r>
              <a:rPr lang="en-US" altLang="ko-KR" sz="1400" dirty="0"/>
              <a:t>5</a:t>
            </a:r>
            <a:r>
              <a:rPr lang="ko-KR" altLang="en-US" sz="1400" dirty="0"/>
              <a:t>월 </a:t>
            </a:r>
            <a:r>
              <a:rPr lang="en-US" altLang="ko-KR" sz="1400" dirty="0"/>
              <a:t>26</a:t>
            </a:r>
            <a:r>
              <a:rPr lang="ko-KR" altLang="en-US" sz="1400" dirty="0"/>
              <a:t>일부터 효력을 발휘하기 시작했다</a:t>
            </a:r>
            <a:r>
              <a:rPr lang="en-US" altLang="ko-KR" sz="1400" dirty="0"/>
              <a:t>. AES</a:t>
            </a:r>
            <a:r>
              <a:rPr lang="ko-KR" altLang="en-US" sz="1400" dirty="0"/>
              <a:t>는 </a:t>
            </a:r>
            <a:r>
              <a:rPr lang="en-US" altLang="ko-KR" sz="1400" dirty="0"/>
              <a:t>ISO/IEC 18033-3 </a:t>
            </a:r>
            <a:r>
              <a:rPr lang="ko-KR" altLang="en-US" sz="1400" dirty="0"/>
              <a:t>표준에 포함되어 있으며 여러 암호화 패키지에서 사용되고 있다</a:t>
            </a:r>
            <a:r>
              <a:rPr lang="en-US" altLang="ko-KR" sz="1400" dirty="0"/>
              <a:t>. AES</a:t>
            </a:r>
            <a:r>
              <a:rPr lang="ko-KR" altLang="en-US" sz="1400" dirty="0"/>
              <a:t>는 또한 미 국가안보국에 의해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급비밀</a:t>
            </a:r>
            <a:r>
              <a:rPr lang="en-US" altLang="ko-KR" sz="1400" dirty="0"/>
              <a:t>(Top Secret)</a:t>
            </a:r>
            <a:r>
              <a:rPr lang="ko-KR" altLang="en-US" sz="1400" dirty="0"/>
              <a:t>에 사용할 수 있도록 승인된 알고리즘 중 최초로 공개되어 있는 알고리즘이다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XSS (Cross Site Scripting)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개요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XSS(Cross-Site </a:t>
            </a:r>
            <a:r>
              <a:rPr lang="en-US" altLang="ko-KR" dirty="0"/>
              <a:t>Scripting) </a:t>
            </a:r>
            <a:r>
              <a:rPr lang="ko-KR" altLang="en-US" dirty="0"/>
              <a:t>이란 웹 애플리케이션에서 일어나는 취약점으로 관리자가 아닌 권한이 없는 사용자가 웹 사이트에 스크립트를 삽입하는 공격 기법입니다</a:t>
            </a:r>
            <a:r>
              <a:rPr lang="en-US" altLang="ko-KR" dirty="0"/>
              <a:t>. XSS</a:t>
            </a:r>
            <a:r>
              <a:rPr lang="ko-KR" altLang="en-US" dirty="0"/>
              <a:t>공격 역시 </a:t>
            </a:r>
            <a:r>
              <a:rPr lang="en-US" altLang="ko-KR" dirty="0"/>
              <a:t>OWASP Top10</a:t>
            </a:r>
            <a:r>
              <a:rPr lang="ko-KR" altLang="en-US" dirty="0"/>
              <a:t>에 포함되어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대부분 </a:t>
            </a:r>
            <a:r>
              <a:rPr lang="ko-KR" altLang="en-US" dirty="0"/>
              <a:t>사용자가 글을 쓰고 읽을 수 있는 게시판에 많이 발생하지만</a:t>
            </a:r>
            <a:r>
              <a:rPr lang="en-US" altLang="ko-KR" dirty="0"/>
              <a:t>, </a:t>
            </a:r>
            <a:r>
              <a:rPr lang="ko-KR" altLang="en-US" dirty="0"/>
              <a:t>사용자의 입력 값을 웹 페이지에 보여주는 곳에서도 발생합니다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악의적인 </a:t>
            </a:r>
            <a:r>
              <a:rPr lang="ko-KR" altLang="en-US" dirty="0"/>
              <a:t>사용자가 </a:t>
            </a:r>
            <a:r>
              <a:rPr lang="en-US" altLang="ko-KR" dirty="0"/>
              <a:t>C&amp;C </a:t>
            </a:r>
            <a:r>
              <a:rPr lang="ko-KR" altLang="en-US" dirty="0"/>
              <a:t>서버로 리다이렉션 하기 위해 리다이렉션 스크립트를 주입하여 중간 경유지로 활용하기도 하고</a:t>
            </a:r>
            <a:r>
              <a:rPr lang="en-US" altLang="ko-KR" dirty="0"/>
              <a:t>, </a:t>
            </a:r>
            <a:r>
              <a:rPr lang="ko-KR" altLang="en-US" dirty="0"/>
              <a:t>사용자의 쿠키를 탈취하여 세션 </a:t>
            </a:r>
            <a:r>
              <a:rPr lang="ko-KR" altLang="en-US" dirty="0" err="1" smtClean="0"/>
              <a:t>하이재킹</a:t>
            </a:r>
            <a:r>
              <a:rPr lang="en-US" altLang="ko-KR" dirty="0"/>
              <a:t>(Session Hijacking) </a:t>
            </a:r>
            <a:r>
              <a:rPr lang="ko-KR" altLang="en-US" dirty="0"/>
              <a:t>공격을 수행하기도 합니다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64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XSS (Cross Site Scripting)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개요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아래 </a:t>
            </a:r>
            <a:r>
              <a:rPr lang="ko-KR" altLang="en-US" sz="1600" dirty="0"/>
              <a:t>사진은 </a:t>
            </a:r>
            <a:r>
              <a:rPr lang="en-US" altLang="ko-KR" sz="1600" dirty="0"/>
              <a:t>XSS </a:t>
            </a:r>
            <a:r>
              <a:rPr lang="ko-KR" altLang="en-US" sz="1600" dirty="0" smtClean="0"/>
              <a:t>공격 중</a:t>
            </a:r>
            <a:r>
              <a:rPr lang="ko-KR" altLang="en-US" sz="1600" dirty="0"/>
              <a:t> </a:t>
            </a:r>
            <a:r>
              <a:rPr lang="en-US" altLang="ko-KR" sz="1600" dirty="0"/>
              <a:t>Persistent(or Stored) XSS Attack</a:t>
            </a:r>
            <a:r>
              <a:rPr lang="ko-KR" altLang="en-US" sz="1600" dirty="0"/>
              <a:t>이고</a:t>
            </a:r>
            <a:r>
              <a:rPr lang="en-US" altLang="ko-KR" sz="1600" dirty="0"/>
              <a:t>, </a:t>
            </a:r>
            <a:r>
              <a:rPr lang="ko-KR" altLang="en-US" sz="1600" dirty="0"/>
              <a:t>사용자의 세션을 탈취하는 프로세스를 나타내고 있습니다</a:t>
            </a:r>
            <a:r>
              <a:rPr lang="en-US" altLang="ko-KR" sz="1600" dirty="0"/>
              <a:t>. 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해커가</a:t>
            </a:r>
            <a:r>
              <a:rPr lang="ko-KR" altLang="en-US" sz="1600" dirty="0"/>
              <a:t> </a:t>
            </a:r>
            <a:r>
              <a:rPr lang="en-US" altLang="ko-KR" sz="1600" dirty="0"/>
              <a:t>XSS </a:t>
            </a:r>
            <a:r>
              <a:rPr lang="ko-KR" altLang="en-US" sz="1600" dirty="0"/>
              <a:t>공격에 취약한 웹사이트에 악의적인 스크립트를 삽입하고</a:t>
            </a:r>
            <a:r>
              <a:rPr lang="en-US" altLang="ko-KR" sz="1600" dirty="0"/>
              <a:t>, </a:t>
            </a:r>
            <a:r>
              <a:rPr lang="ko-KR" altLang="en-US" sz="1600" dirty="0"/>
              <a:t>그 스크립트가 있는 </a:t>
            </a:r>
            <a:r>
              <a:rPr lang="ko-KR" altLang="en-US" sz="1600" dirty="0" err="1" smtClean="0"/>
              <a:t>게시글을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열람한 사용자는 악성스크립트로 인해 본인의 쿠키가 해커에게 전송되게 됩니다</a:t>
            </a:r>
            <a:r>
              <a:rPr lang="en-US" altLang="ko-KR" sz="1600" dirty="0"/>
              <a:t>. </a:t>
            </a:r>
            <a:endParaRPr lang="en-US" altLang="ko-KR" sz="16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세션</a:t>
            </a:r>
            <a:r>
              <a:rPr lang="en-US" altLang="ko-KR" sz="1600" dirty="0"/>
              <a:t>ID</a:t>
            </a:r>
            <a:r>
              <a:rPr lang="ko-KR" altLang="en-US" sz="1600" dirty="0"/>
              <a:t>가 포함된 쿠키를 탈취한 해커는 탈취한 사용자의 계정으로 로그인 하게 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8" name="Picture 4" descr="크로스 사이트 스크립팅(Cross Site Scripting, XSS)을 통한 웹 공격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60" y="3717032"/>
            <a:ext cx="4589281" cy="27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웹 사이트 공격 방어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파일 경로 보호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입력 공격 차단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SQL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주입 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(Injection)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차단</a:t>
            </a:r>
            <a:endParaRPr lang="en-US" altLang="ko-KR" sz="2000" dirty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4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Helemt.js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CSP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Content-Security-Policy </a:t>
            </a:r>
            <a:r>
              <a:rPr lang="ko-KR" altLang="en-US" sz="1600" dirty="0"/>
              <a:t>헤더 설정</a:t>
            </a:r>
            <a:r>
              <a:rPr lang="en-US" altLang="ko-KR" sz="1600" dirty="0"/>
              <a:t>. XSS(Cross-site scripting) </a:t>
            </a:r>
            <a:r>
              <a:rPr lang="ko-KR" altLang="en-US" sz="1600" dirty="0"/>
              <a:t>공격 및 기타 교차 사이트 </a:t>
            </a:r>
            <a:r>
              <a:rPr lang="ko-KR" altLang="en-US" sz="1600" dirty="0" err="1"/>
              <a:t>인젝션</a:t>
            </a:r>
            <a:r>
              <a:rPr lang="ko-KR" altLang="en-US" sz="1600" dirty="0"/>
              <a:t> 예방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hidePoweredBy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X-Powered-By </a:t>
            </a:r>
            <a:r>
              <a:rPr lang="ko-KR" altLang="en-US" sz="1600" dirty="0"/>
              <a:t>헤더 제거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h</a:t>
            </a:r>
            <a:r>
              <a:rPr lang="en-US" altLang="ko-KR" dirty="0" err="1" smtClean="0"/>
              <a:t>pkp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Public </a:t>
            </a:r>
            <a:r>
              <a:rPr lang="en-US" altLang="ko-KR" sz="1600" dirty="0"/>
              <a:t>Key Pinning </a:t>
            </a:r>
            <a:r>
              <a:rPr lang="ko-KR" altLang="en-US" sz="1600" dirty="0"/>
              <a:t>헤더 추가</a:t>
            </a:r>
            <a:r>
              <a:rPr lang="en-US" altLang="ko-KR" sz="1600" dirty="0"/>
              <a:t>. </a:t>
            </a:r>
            <a:r>
              <a:rPr lang="ko-KR" altLang="en-US" sz="1600" dirty="0"/>
              <a:t>위조된 인증서를 이용한 중간자 공격 방지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hsts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SSL/TLS</a:t>
            </a:r>
            <a:r>
              <a:rPr lang="ko-KR" altLang="en-US" sz="1600" dirty="0"/>
              <a:t>를 통한 </a:t>
            </a:r>
            <a:r>
              <a:rPr lang="en-US" altLang="ko-KR" sz="1600" dirty="0"/>
              <a:t>HTTP </a:t>
            </a:r>
            <a:r>
              <a:rPr lang="ko-KR" altLang="en-US" sz="1600" dirty="0"/>
              <a:t>연결을 적용하는 </a:t>
            </a:r>
            <a:r>
              <a:rPr lang="en-US" altLang="ko-KR" sz="1600" dirty="0"/>
              <a:t>Strict-Transport-Security </a:t>
            </a:r>
            <a:r>
              <a:rPr lang="ko-KR" altLang="en-US" sz="1600" dirty="0"/>
              <a:t>헤더 설정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53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Helemt.js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Middleware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구성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noCache</a:t>
            </a:r>
            <a:r>
              <a:rPr lang="en-US" altLang="ko-KR" dirty="0" smtClean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Cache-Control </a:t>
            </a:r>
            <a:r>
              <a:rPr lang="ko-KR" altLang="en-US" sz="1600" dirty="0"/>
              <a:t>및 </a:t>
            </a:r>
            <a:r>
              <a:rPr lang="en-US" altLang="ko-KR" sz="1600" dirty="0"/>
              <a:t>Pragma </a:t>
            </a:r>
            <a:r>
              <a:rPr lang="ko-KR" altLang="en-US" sz="1600" dirty="0"/>
              <a:t>헤더를 설정하여 클라이언트 측에서 </a:t>
            </a:r>
            <a:r>
              <a:rPr lang="ko-KR" altLang="en-US" sz="1600" dirty="0" err="1"/>
              <a:t>캐싱을</a:t>
            </a:r>
            <a:r>
              <a:rPr lang="ko-KR" altLang="en-US" sz="1600" dirty="0"/>
              <a:t> 사용하지 않도록 함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Frameguard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X-Frame-Options </a:t>
            </a:r>
            <a:r>
              <a:rPr lang="ko-KR" altLang="en-US" sz="1600" dirty="0"/>
              <a:t>헤더 설정하여 </a:t>
            </a:r>
            <a:r>
              <a:rPr lang="en-US" altLang="ko-KR" sz="1600" dirty="0"/>
              <a:t>clickjacking</a:t>
            </a:r>
            <a:r>
              <a:rPr lang="ko-KR" altLang="en-US" sz="1600" dirty="0"/>
              <a:t>에 대한 보호 제공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ieNoOpen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(IE8 </a:t>
            </a:r>
            <a:r>
              <a:rPr lang="ko-KR" altLang="en-US" sz="1600" dirty="0"/>
              <a:t>이상</a:t>
            </a:r>
            <a:r>
              <a:rPr lang="en-US" altLang="ko-KR" sz="1600" dirty="0"/>
              <a:t>) X-Download-Options </a:t>
            </a:r>
            <a:r>
              <a:rPr lang="ko-KR" altLang="en-US" sz="1600" dirty="0"/>
              <a:t>설정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xssFilter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X-XSS-Protection </a:t>
            </a:r>
            <a:r>
              <a:rPr lang="ko-KR" altLang="en-US" sz="1600" dirty="0"/>
              <a:t>설정</a:t>
            </a:r>
            <a:r>
              <a:rPr lang="en-US" altLang="ko-KR" sz="1600" dirty="0"/>
              <a:t>. </a:t>
            </a:r>
            <a:r>
              <a:rPr lang="ko-KR" altLang="en-US" sz="1600" dirty="0"/>
              <a:t>대부분의 최신 웹 브라우저에서 </a:t>
            </a:r>
            <a:r>
              <a:rPr lang="en-US" altLang="ko-KR" sz="1600" dirty="0"/>
              <a:t>XSS(Cross-site scripting) </a:t>
            </a:r>
            <a:r>
              <a:rPr lang="ko-KR" altLang="en-US" sz="1600" dirty="0"/>
              <a:t>필터를 사용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noSniff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X-Content-Type-Options </a:t>
            </a:r>
            <a:r>
              <a:rPr lang="ko-KR" altLang="en-US" sz="1600" dirty="0"/>
              <a:t>설정하여</a:t>
            </a:r>
            <a:r>
              <a:rPr lang="en-US" altLang="ko-KR" sz="1600" dirty="0"/>
              <a:t>, </a:t>
            </a:r>
            <a:r>
              <a:rPr lang="ko-KR" altLang="en-US" sz="1600" dirty="0"/>
              <a:t>선언된 콘텐츠 유형으로부터 벗어난 응답에 대한 브라우저의 </a:t>
            </a:r>
            <a:r>
              <a:rPr lang="en-US" altLang="ko-KR" sz="1600" dirty="0"/>
              <a:t>MIME </a:t>
            </a:r>
            <a:r>
              <a:rPr lang="ko-KR" altLang="en-US" sz="1600" dirty="0"/>
              <a:t>가로채기를 방지</a:t>
            </a:r>
            <a:r>
              <a:rPr lang="en-US" altLang="ko-KR" sz="1600" dirty="0"/>
              <a:t>.</a:t>
            </a:r>
            <a:endParaRPr kumimoji="0"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72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CSRF (Cross-site request forgery)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정의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웹사이트 </a:t>
            </a:r>
            <a:r>
              <a:rPr lang="ko-KR" altLang="en-US" dirty="0">
                <a:latin typeface="+mn-ea"/>
              </a:rPr>
              <a:t>취약점 공격의 하나로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사용자가 자신의 의지와는 무관하게 공격자가 의도한 행위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수정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등록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특정 웹사이트에 요청하게 하는 공격을 말한다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유명 경매 사이트인 옥션에서 발생한 개인정보 유출 사건에서 사용된 공격 방식 중 하나다</a:t>
            </a:r>
            <a:r>
              <a:rPr kumimoji="0" lang="en-US" altLang="ko-KR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사이트 간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스크립팅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(XSS)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을 이용한 공격이 사용자가 특정 웹사이트를 신용하는 점을 노린 것이라면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사이트간 요청 위조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는 </a:t>
            </a:r>
            <a:r>
              <a:rPr kumimoji="0" lang="ko-KR" altLang="en-US" dirty="0">
                <a:solidFill>
                  <a:srgbClr val="FF0000"/>
                </a:solidFill>
                <a:latin typeface="+mn-ea"/>
              </a:rPr>
              <a:t>특정 웹사이트가 사용자의 웹 브라우저를 신용하는 상태를 노린 것이다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</a:rPr>
              <a:t>. </a:t>
            </a: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kumimoji="0"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kumimoji="0" lang="ko-KR" altLang="en-US" dirty="0" smtClean="0">
                <a:solidFill>
                  <a:schemeClr val="tx1"/>
                </a:solidFill>
                <a:latin typeface="+mn-ea"/>
              </a:rPr>
              <a:t>일단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사용자가 웹사이트에 로그인한 상태에서 사이트간 요청 위조 공격 코드가 삽입된 페이지를 열면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공격 대상이 되는 웹사이트는 위조된 공격 명령이 믿을 수 있는 사용자로부터 발송된 것으로 판단하게 되어 공격에 노출된다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kumimoji="0" lang="en-US" altLang="ko-KR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32000" y="1421682"/>
            <a:ext cx="4480000" cy="5040000"/>
            <a:chOff x="2123728" y="1421682"/>
            <a:chExt cx="4480000" cy="50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728" y="1421682"/>
              <a:ext cx="4480000" cy="252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3941682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무차별 대입 공격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정의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+mn-ea"/>
              </a:rPr>
              <a:t>암호학에서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무차별 대입 공격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영어</a:t>
            </a:r>
            <a:r>
              <a:rPr lang="en-US" altLang="ko-KR" dirty="0">
                <a:latin typeface="+mn-ea"/>
              </a:rPr>
              <a:t>: brute-force attack)</a:t>
            </a:r>
            <a:r>
              <a:rPr lang="ko-KR" altLang="en-US" dirty="0">
                <a:latin typeface="+mn-ea"/>
              </a:rPr>
              <a:t>은 특정한 암호를 풀기 위해 가능한 모든 값을 대입하는 것을 의미한다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대부분의 암호화 방식은 이론적으로 무차별 대입 공격에 대해 안전하지 못하며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충분한 시간이 존재한다면 암호화된 정보를 해독할 수 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하지만 </a:t>
            </a:r>
            <a:r>
              <a:rPr lang="ko-KR" altLang="en-US" dirty="0">
                <a:latin typeface="+mn-ea"/>
              </a:rPr>
              <a:t>대부분의 경우 모든 계산을 마치려면 실용적이지 못한 비용이나 시간을 소요하게 되어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공격을 방지하게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암호의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취약점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이라는 의미에는 무차별 대입 공격보다 더 빠른 공격 방법이 존재한다는 것을 의미한다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대칭키</a:t>
            </a:r>
            <a:r>
              <a:rPr lang="ko-KR" altLang="en-US" dirty="0">
                <a:latin typeface="+mn-ea"/>
              </a:rPr>
              <a:t> 암호의 경우 암호에 사용된 키를 알아내면 암호화된 정보를 복원할 수 있고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여기에서 사용한 키 길이에 따라 무차별 대입 공격의 최대 소요 시간이 정해진다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암호화 키가 </a:t>
            </a:r>
            <a:r>
              <a:rPr lang="en-US" altLang="ko-KR" dirty="0">
                <a:latin typeface="+mn-ea"/>
              </a:rPr>
              <a:t>n</a:t>
            </a:r>
            <a:r>
              <a:rPr lang="ko-KR" altLang="en-US" dirty="0">
                <a:latin typeface="+mn-ea"/>
              </a:rPr>
              <a:t>비트일 경우 가능한 값은 최대 </a:t>
            </a:r>
            <a:r>
              <a:rPr lang="en-US" altLang="ko-KR" dirty="0" smtClean="0">
                <a:latin typeface="+mn-ea"/>
              </a:rPr>
              <a:t>2^n</a:t>
            </a:r>
            <a:r>
              <a:rPr lang="ko-KR" altLang="en-US" dirty="0" smtClean="0">
                <a:latin typeface="+mn-ea"/>
              </a:rPr>
              <a:t>가지가 </a:t>
            </a:r>
            <a:r>
              <a:rPr lang="ko-KR" altLang="en-US" dirty="0">
                <a:latin typeface="+mn-ea"/>
              </a:rPr>
              <a:t>존재한다</a:t>
            </a:r>
            <a:r>
              <a:rPr lang="en-US" altLang="ko-KR" dirty="0">
                <a:latin typeface="+mn-ea"/>
              </a:rPr>
              <a:t>.</a:t>
            </a:r>
            <a:endParaRPr kumimoji="0" lang="en-US" altLang="ko-KR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암호화 방식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0" y="214168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(HASH /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무결성 유지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72000" y="1593829"/>
            <a:ext cx="6400000" cy="4833119"/>
            <a:chOff x="1372000" y="1593829"/>
            <a:chExt cx="6400000" cy="4833119"/>
          </a:xfrm>
        </p:grpSpPr>
        <p:grpSp>
          <p:nvGrpSpPr>
            <p:cNvPr id="11" name="그룹 10"/>
            <p:cNvGrpSpPr/>
            <p:nvPr/>
          </p:nvGrpSpPr>
          <p:grpSpPr>
            <a:xfrm>
              <a:off x="1372000" y="1593829"/>
              <a:ext cx="6400000" cy="4833119"/>
              <a:chOff x="1376543" y="1593829"/>
              <a:chExt cx="6400000" cy="483311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6543" y="2826948"/>
                <a:ext cx="6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6543" y="1593829"/>
                <a:ext cx="3840000" cy="2160000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389" y="5733256"/>
              <a:ext cx="6343222" cy="57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(HASH)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16647" y="1383451"/>
            <a:ext cx="4480000" cy="5116461"/>
            <a:chOff x="2272799" y="1345221"/>
            <a:chExt cx="4480000" cy="51164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2799" y="3941682"/>
              <a:ext cx="4480000" cy="252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2799" y="1345221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7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단방향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(HASH)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9" y="1700808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대칭킹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28088" y="1989040"/>
            <a:ext cx="6687825" cy="3744216"/>
            <a:chOff x="944719" y="1700808"/>
            <a:chExt cx="6687825" cy="374421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9430" y="1700808"/>
              <a:ext cx="3840000" cy="21600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944719" y="3645024"/>
              <a:ext cx="6687825" cy="1800000"/>
              <a:chOff x="944719" y="3645024"/>
              <a:chExt cx="6687825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719" y="3645024"/>
                <a:ext cx="3377645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2544" y="3645024"/>
                <a:ext cx="32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64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470346"/>
            <a:ext cx="805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양방향 암호화 방식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대칭킹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방식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 AES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44" y="2925352"/>
            <a:ext cx="71600" cy="71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567" y="1268760"/>
            <a:ext cx="8164465" cy="5345844"/>
          </a:xfrm>
          <a:prstGeom prst="roundRect">
            <a:avLst>
              <a:gd name="adj" fmla="val 813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endParaRPr lang="en-US" altLang="ko-KR" sz="1600" dirty="0" smtClean="0"/>
          </a:p>
          <a:p>
            <a:pPr marL="742950" lvl="1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kumimoji="0" lang="en-US" altLang="ko-KR" sz="1200" dirty="0">
              <a:solidFill>
                <a:srgbClr val="0000FF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lvl="1"/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0" lang="en-US" altLang="ko-KR" sz="1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0488" y="1421682"/>
            <a:ext cx="4483025" cy="5040000"/>
            <a:chOff x="430567" y="1276005"/>
            <a:chExt cx="4483025" cy="50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67" y="1276005"/>
              <a:ext cx="4480000" cy="252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592" y="3796005"/>
              <a:ext cx="448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6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모자이크">
  <a:themeElements>
    <a:clrScheme name="모자이크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모자이크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모자이크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모자이크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모자이크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37527</TotalTime>
  <Words>1442</Words>
  <Application>Microsoft Office PowerPoint</Application>
  <PresentationFormat>화면 슬라이드 쇼(4:3)</PresentationFormat>
  <Paragraphs>182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HY헤드라인M</vt:lpstr>
      <vt:lpstr>굴림</vt:lpstr>
      <vt:lpstr>맑은 고딕</vt:lpstr>
      <vt:lpstr>Arial</vt:lpstr>
      <vt:lpstr>Times New Roman</vt:lpstr>
      <vt:lpstr>Wingdings</vt:lpstr>
      <vt:lpstr>모자이크</vt:lpstr>
      <vt:lpstr>연구/개발팀  Network 보안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메카트로닉스공학과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비티 회사소개서</dc:title>
  <dc:creator>양승진</dc:creator>
  <cp:lastModifiedBy>jsh</cp:lastModifiedBy>
  <cp:revision>3904</cp:revision>
  <cp:lastPrinted>2020-12-29T04:40:15Z</cp:lastPrinted>
  <dcterms:created xsi:type="dcterms:W3CDTF">2007-03-28T23:45:48Z</dcterms:created>
  <dcterms:modified xsi:type="dcterms:W3CDTF">2024-09-24T05:50:14Z</dcterms:modified>
</cp:coreProperties>
</file>